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4241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6" y="2901055"/>
            <a:ext cx="19629444" cy="83806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4241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4241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4241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7400" y="1008083"/>
            <a:ext cx="10043794" cy="935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1" i="0">
                <a:solidFill>
                  <a:srgbClr val="42414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image" Target="../media/image25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1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45.jpg"/><Relationship Id="rId4" Type="http://schemas.openxmlformats.org/officeDocument/2006/relationships/image" Target="../media/image46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9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pc="155"/>
              <a:t>Picture</a:t>
            </a:r>
            <a:r>
              <a:rPr dirty="0" spc="204"/>
              <a:t> </a:t>
            </a:r>
            <a:r>
              <a:rPr dirty="0" spc="-170"/>
              <a:t>This:</a:t>
            </a:r>
            <a:r>
              <a:rPr dirty="0" spc="-250"/>
              <a:t> </a:t>
            </a:r>
            <a:r>
              <a:rPr dirty="0" sz="5950" i="1">
                <a:latin typeface="Arial-BoldItalicMT"/>
                <a:cs typeface="Arial-BoldItalicMT"/>
              </a:rPr>
              <a:t>Then</a:t>
            </a:r>
            <a:r>
              <a:rPr dirty="0" sz="5950" spc="565" i="1">
                <a:latin typeface="Arial-BoldItalicMT"/>
                <a:cs typeface="Arial-BoldItalicMT"/>
              </a:rPr>
              <a:t> </a:t>
            </a:r>
            <a:r>
              <a:rPr dirty="0" sz="5950" spc="275" i="1">
                <a:latin typeface="Arial-BoldItalicMT"/>
                <a:cs typeface="Arial-BoldItalicMT"/>
              </a:rPr>
              <a:t>and</a:t>
            </a:r>
            <a:r>
              <a:rPr dirty="0" sz="5950" spc="580" i="1">
                <a:latin typeface="Arial-BoldItalicMT"/>
                <a:cs typeface="Arial-BoldItalicMT"/>
              </a:rPr>
              <a:t> </a:t>
            </a:r>
            <a:r>
              <a:rPr dirty="0" sz="5950" spc="-25" i="1">
                <a:latin typeface="Arial-BoldItalicMT"/>
                <a:cs typeface="Arial-BoldItalicMT"/>
              </a:rPr>
              <a:t>Now</a:t>
            </a:r>
            <a:endParaRPr sz="5950">
              <a:latin typeface="Arial-BoldItalicMT"/>
              <a:cs typeface="Arial-BoldItalicMT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283337" y="3107608"/>
            <a:ext cx="1626235" cy="57975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sz="1000" spc="40">
                <a:solidFill>
                  <a:srgbClr val="999793"/>
                </a:solidFill>
                <a:latin typeface="Arial"/>
                <a:cs typeface="Arial"/>
              </a:rPr>
              <a:t>Introduction</a:t>
            </a:r>
            <a:endParaRPr sz="10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415"/>
              </a:spcBef>
            </a:pPr>
            <a:r>
              <a:rPr dirty="0" sz="500">
                <a:solidFill>
                  <a:srgbClr val="999793"/>
                </a:solidFill>
                <a:latin typeface="Times New Roman"/>
                <a:cs typeface="Times New Roman"/>
              </a:rPr>
              <a:t>Thk</a:t>
            </a:r>
            <a:r>
              <a:rPr dirty="0" sz="500" spc="85">
                <a:solidFill>
                  <a:srgbClr val="999793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999793"/>
                </a:solidFill>
                <a:latin typeface="Times New Roman"/>
                <a:cs typeface="Times New Roman"/>
              </a:rPr>
              <a:t>e</a:t>
            </a:r>
            <a:r>
              <a:rPr dirty="0" sz="450">
                <a:solidFill>
                  <a:srgbClr val="999793"/>
                </a:solidFill>
                <a:latin typeface="Arial"/>
                <a:cs typeface="Arial"/>
              </a:rPr>
              <a:t>■</a:t>
            </a:r>
            <a:r>
              <a:rPr dirty="0" sz="500">
                <a:solidFill>
                  <a:srgbClr val="999793"/>
                </a:solidFill>
                <a:latin typeface="Times New Roman"/>
                <a:cs typeface="Times New Roman"/>
              </a:rPr>
              <a:t>hlbtt.lon</a:t>
            </a:r>
            <a:r>
              <a:rPr dirty="0" sz="500" spc="290">
                <a:solidFill>
                  <a:srgbClr val="999793"/>
                </a:solidFill>
                <a:latin typeface="Times New Roman"/>
                <a:cs typeface="Times New Roman"/>
              </a:rPr>
              <a:t> </a:t>
            </a:r>
            <a:r>
              <a:rPr dirty="0" sz="500" spc="85">
                <a:solidFill>
                  <a:srgbClr val="999793"/>
                </a:solidFill>
                <a:latin typeface="Times New Roman"/>
                <a:cs typeface="Times New Roman"/>
              </a:rPr>
              <a:t>ren.ct•</a:t>
            </a:r>
            <a:r>
              <a:rPr dirty="0" sz="500" spc="305">
                <a:solidFill>
                  <a:srgbClr val="999793"/>
                </a:solidFill>
                <a:latin typeface="Times New Roman"/>
                <a:cs typeface="Times New Roman"/>
              </a:rPr>
              <a:t>  </a:t>
            </a:r>
            <a:r>
              <a:rPr dirty="0" sz="400" spc="80">
                <a:solidFill>
                  <a:srgbClr val="999793"/>
                </a:solidFill>
                <a:latin typeface="Arial"/>
                <a:cs typeface="Arial"/>
              </a:rPr>
              <a:t>tn,e</a:t>
            </a:r>
            <a:r>
              <a:rPr dirty="0" sz="350" spc="80" i="1">
                <a:solidFill>
                  <a:srgbClr val="999793"/>
                </a:solidFill>
                <a:latin typeface="Arial"/>
                <a:cs typeface="Arial"/>
              </a:rPr>
              <a:t>yeoA</a:t>
            </a:r>
            <a:r>
              <a:rPr dirty="0" sz="500" spc="80">
                <a:solidFill>
                  <a:srgbClr val="999793"/>
                </a:solidFill>
                <a:latin typeface="Times New Roman"/>
                <a:cs typeface="Times New Roman"/>
              </a:rPr>
              <a:t>of</a:t>
            </a:r>
            <a:r>
              <a:rPr dirty="0" sz="450" spc="80">
                <a:solidFill>
                  <a:srgbClr val="999793"/>
                </a:solidFill>
                <a:latin typeface="Times New Roman"/>
                <a:cs typeface="Times New Roman"/>
              </a:rPr>
              <a:t>the</a:t>
            </a:r>
            <a:r>
              <a:rPr dirty="0" sz="650" spc="80">
                <a:solidFill>
                  <a:srgbClr val="999793"/>
                </a:solidFill>
                <a:latin typeface="Times New Roman"/>
                <a:cs typeface="Times New Roman"/>
              </a:rPr>
              <a:t>aw.op</a:t>
            </a:r>
            <a:endParaRPr sz="65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5"/>
              </a:spcBef>
            </a:pPr>
            <a:r>
              <a:rPr dirty="0" sz="450" spc="65">
                <a:solidFill>
                  <a:srgbClr val="999793"/>
                </a:solidFill>
                <a:latin typeface="Arial"/>
                <a:cs typeface="Arial"/>
              </a:rPr>
              <a:t>A...cikmd</a:t>
            </a:r>
            <a:r>
              <a:rPr dirty="0" sz="500" spc="65">
                <a:solidFill>
                  <a:srgbClr val="999793"/>
                </a:solidFill>
                <a:latin typeface="Times New Roman"/>
                <a:cs typeface="Times New Roman"/>
              </a:rPr>
              <a:t>tt.riloge</a:t>
            </a:r>
            <a:r>
              <a:rPr dirty="0" sz="500" spc="-50">
                <a:solidFill>
                  <a:srgbClr val="999793"/>
                </a:solidFill>
                <a:latin typeface="Times New Roman"/>
                <a:cs typeface="Times New Roman"/>
              </a:rPr>
              <a:t> </a:t>
            </a:r>
            <a:r>
              <a:rPr dirty="0" sz="400" spc="95">
                <a:solidFill>
                  <a:srgbClr val="999793"/>
                </a:solidFill>
                <a:latin typeface="Arial"/>
                <a:cs typeface="Arial"/>
              </a:rPr>
              <a:t>Action</a:t>
            </a:r>
            <a:r>
              <a:rPr dirty="0" sz="500" spc="95">
                <a:solidFill>
                  <a:srgbClr val="999793"/>
                </a:solidFill>
                <a:latin typeface="Times New Roman"/>
                <a:cs typeface="Times New Roman"/>
              </a:rPr>
              <a:t>Z-</a:t>
            </a:r>
            <a:r>
              <a:rPr dirty="0" sz="500" spc="254">
                <a:solidFill>
                  <a:srgbClr val="999793"/>
                </a:solidFill>
                <a:latin typeface="Times New Roman"/>
                <a:cs typeface="Times New Roman"/>
              </a:rPr>
              <a:t>  </a:t>
            </a:r>
            <a:r>
              <a:rPr dirty="0" sz="400" spc="70">
                <a:solidFill>
                  <a:srgbClr val="999793"/>
                </a:solidFill>
                <a:latin typeface="Times New Roman"/>
                <a:cs typeface="Times New Roman"/>
              </a:rPr>
              <a:t>o,</a:t>
            </a:r>
            <a:r>
              <a:rPr dirty="0" sz="400" spc="185">
                <a:solidFill>
                  <a:srgbClr val="999793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999793"/>
                </a:solidFill>
                <a:latin typeface="Times New Roman"/>
                <a:cs typeface="Times New Roman"/>
              </a:rPr>
              <a:t>ltA.l</a:t>
            </a:r>
            <a:r>
              <a:rPr dirty="0" sz="500" spc="300">
                <a:solidFill>
                  <a:srgbClr val="999793"/>
                </a:solidFill>
                <a:latin typeface="Times New Roman"/>
                <a:cs typeface="Times New Roman"/>
              </a:rPr>
              <a:t> </a:t>
            </a:r>
            <a:r>
              <a:rPr dirty="0" sz="450" spc="55">
                <a:solidFill>
                  <a:srgbClr val="999793"/>
                </a:solidFill>
                <a:latin typeface="Times New Roman"/>
                <a:cs typeface="Times New Roman"/>
              </a:rPr>
              <a:t>&amp;e</a:t>
            </a:r>
            <a:r>
              <a:rPr dirty="0" sz="450" spc="55">
                <a:solidFill>
                  <a:srgbClr val="999793"/>
                </a:solidFill>
                <a:latin typeface="Arial"/>
                <a:cs typeface="Arial"/>
              </a:rPr>
              <a:t>.-</a:t>
            </a:r>
            <a:r>
              <a:rPr dirty="0" sz="450" spc="85">
                <a:solidFill>
                  <a:srgbClr val="999793"/>
                </a:solidFill>
                <a:latin typeface="Arial"/>
                <a:cs typeface="Arial"/>
              </a:rPr>
              <a:t>hat</a:t>
            </a:r>
            <a:r>
              <a:rPr dirty="0" sz="500" spc="85">
                <a:solidFill>
                  <a:srgbClr val="999793"/>
                </a:solidFill>
                <a:latin typeface="Times New Roman"/>
                <a:cs typeface="Times New Roman"/>
              </a:rPr>
              <a:t>ls</a:t>
            </a:r>
            <a:endParaRPr sz="500">
              <a:latin typeface="Times New Roman"/>
              <a:cs typeface="Times New Roman"/>
            </a:endParaRPr>
          </a:p>
          <a:p>
            <a:pPr marL="14604">
              <a:lnSpc>
                <a:spcPct val="100000"/>
              </a:lnSpc>
              <a:spcBef>
                <a:spcPts val="90"/>
              </a:spcBef>
            </a:pPr>
            <a:r>
              <a:rPr dirty="0" sz="450" spc="55">
                <a:solidFill>
                  <a:srgbClr val="999793"/>
                </a:solidFill>
                <a:latin typeface="Times New Roman"/>
                <a:cs typeface="Times New Roman"/>
              </a:rPr>
              <a:t>,-</a:t>
            </a:r>
            <a:r>
              <a:rPr dirty="0" sz="450" spc="85">
                <a:solidFill>
                  <a:srgbClr val="999793"/>
                </a:solidFill>
                <a:latin typeface="Times New Roman"/>
                <a:cs typeface="Times New Roman"/>
              </a:rPr>
              <a:t>,t1:41p</a:t>
            </a:r>
            <a:r>
              <a:rPr dirty="0" sz="500" spc="85">
                <a:solidFill>
                  <a:srgbClr val="999793"/>
                </a:solidFill>
                <a:latin typeface="Times New Roman"/>
                <a:cs typeface="Times New Roman"/>
              </a:rPr>
              <a:t>ond</a:t>
            </a:r>
            <a:r>
              <a:rPr dirty="0" sz="500" spc="-45">
                <a:solidFill>
                  <a:srgbClr val="999793"/>
                </a:solidFill>
                <a:latin typeface="Times New Roman"/>
                <a:cs typeface="Times New Roman"/>
              </a:rPr>
              <a:t> </a:t>
            </a:r>
            <a:r>
              <a:rPr dirty="0" sz="450" spc="60">
                <a:solidFill>
                  <a:srgbClr val="999793"/>
                </a:solidFill>
                <a:latin typeface="Times New Roman"/>
                <a:cs typeface="Times New Roman"/>
              </a:rPr>
              <a:t>wt,ot</a:t>
            </a:r>
            <a:r>
              <a:rPr dirty="0" sz="450" spc="-35">
                <a:solidFill>
                  <a:srgbClr val="999793"/>
                </a:solidFill>
                <a:latin typeface="Times New Roman"/>
                <a:cs typeface="Times New Roman"/>
              </a:rPr>
              <a:t> </a:t>
            </a:r>
            <a:r>
              <a:rPr dirty="0" sz="550" spc="190">
                <a:solidFill>
                  <a:srgbClr val="999793"/>
                </a:solidFill>
                <a:latin typeface="Times New Roman"/>
                <a:cs typeface="Times New Roman"/>
              </a:rPr>
              <a:t>I••Ad'°"</a:t>
            </a:r>
            <a:r>
              <a:rPr dirty="0" sz="500" spc="190" i="1">
                <a:solidFill>
                  <a:srgbClr val="999793"/>
                </a:solidFill>
                <a:latin typeface="Arial"/>
                <a:cs typeface="Arial"/>
              </a:rPr>
              <a:t>l0f"Mf1</a:t>
            </a:r>
            <a:endParaRPr sz="5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257297" y="4620891"/>
            <a:ext cx="293370" cy="9359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950" spc="125">
                <a:solidFill>
                  <a:srgbClr val="03A5D6"/>
                </a:solidFill>
                <a:latin typeface="Times New Roman"/>
                <a:cs typeface="Times New Roman"/>
              </a:rPr>
              <a:t>-</a:t>
            </a:r>
            <a:endParaRPr sz="595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088379" y="9479100"/>
            <a:ext cx="57785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10">
                <a:solidFill>
                  <a:srgbClr val="807264"/>
                </a:solidFill>
                <a:latin typeface="Arial"/>
                <a:cs typeface="Arial"/>
              </a:rPr>
              <a:t>'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444648" y="9494908"/>
            <a:ext cx="54610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15">
                <a:solidFill>
                  <a:srgbClr val="807264"/>
                </a:solidFill>
                <a:latin typeface="Arial"/>
                <a:cs typeface="Arial"/>
              </a:rPr>
              <a:t>'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600" y="19403"/>
            <a:ext cx="20088860" cy="11256645"/>
            <a:chOff x="15600" y="19403"/>
            <a:chExt cx="20088860" cy="112566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00" y="19403"/>
              <a:ext cx="5655931" cy="1125620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6236" y="356010"/>
              <a:ext cx="14437863" cy="986357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36723" y="10276724"/>
            <a:ext cx="12715240" cy="600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100"/>
              </a:spcBef>
            </a:pPr>
            <a:r>
              <a:rPr dirty="0" sz="1650">
                <a:latin typeface="Arial"/>
                <a:cs typeface="Arial"/>
              </a:rPr>
              <a:t>In</a:t>
            </a:r>
            <a:r>
              <a:rPr dirty="0" sz="1650" spc="-8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1980s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handpainted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shop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signs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were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replaced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with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computer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cut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plastic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graphics.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Here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Phil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Anderson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Signs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demonstrate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traditional </a:t>
            </a:r>
            <a:r>
              <a:rPr dirty="0" sz="1650">
                <a:latin typeface="Arial"/>
                <a:cs typeface="Arial"/>
              </a:rPr>
              <a:t>techniques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at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Fox’s</a:t>
            </a:r>
            <a:r>
              <a:rPr dirty="0" sz="1650" spc="-75">
                <a:latin typeface="Arial"/>
                <a:cs typeface="Arial"/>
              </a:rPr>
              <a:t> </a:t>
            </a:r>
            <a:r>
              <a:rPr dirty="0" sz="1650" spc="-30">
                <a:latin typeface="Arial"/>
                <a:cs typeface="Arial"/>
              </a:rPr>
              <a:t>Tale.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Image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by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Elaine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Vizor.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"/>
            <a:ext cx="20104100" cy="11304905"/>
            <a:chOff x="0" y="2"/>
            <a:chExt cx="20104100" cy="113049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"/>
              <a:ext cx="5664748" cy="1130444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6691" y="345539"/>
              <a:ext cx="14437403" cy="10175267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36723" y="10613940"/>
            <a:ext cx="1025842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rial"/>
                <a:cs typeface="Arial"/>
              </a:rPr>
              <a:t>Newgate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Street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c.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1914.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righthand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side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you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can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see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HAZ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restoration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target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area.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Note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awnings.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173"/>
            <a:ext cx="19653885" cy="11307445"/>
            <a:chOff x="0" y="1173"/>
            <a:chExt cx="19653885" cy="113074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2865" y="55551"/>
              <a:ext cx="14030986" cy="1059653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73"/>
              <a:ext cx="5638536" cy="11307383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91558" y="10747820"/>
            <a:ext cx="997839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rial"/>
                <a:cs typeface="Arial"/>
              </a:rPr>
              <a:t>Architectural</a:t>
            </a:r>
            <a:r>
              <a:rPr dirty="0" sz="1650" spc="-8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drawings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of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2-</a:t>
            </a:r>
            <a:r>
              <a:rPr dirty="0" sz="1650">
                <a:latin typeface="Arial"/>
                <a:cs typeface="Arial"/>
              </a:rPr>
              <a:t>22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Newgate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Street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by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Napper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Architects,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conservation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architect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for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 spc="-20">
                <a:latin typeface="Arial"/>
                <a:cs typeface="Arial"/>
              </a:rPr>
              <a:t>HAZ.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173"/>
            <a:ext cx="20101560" cy="11307445"/>
            <a:chOff x="0" y="1173"/>
            <a:chExt cx="20101560" cy="113074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73"/>
              <a:ext cx="5638536" cy="1130738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0708" y="335068"/>
              <a:ext cx="14460292" cy="1018645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17985" y="10614662"/>
            <a:ext cx="1033526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 spc="-10">
                <a:latin typeface="Arial"/>
                <a:cs typeface="Arial"/>
              </a:rPr>
              <a:t>Volunteer</a:t>
            </a:r>
            <a:r>
              <a:rPr dirty="0" sz="1650" spc="-6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Cheryl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Blakey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seals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late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medieval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plaster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with</a:t>
            </a:r>
            <a:r>
              <a:rPr dirty="0" sz="1650" spc="-6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distemper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to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preserve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it.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West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Mural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Wall</a:t>
            </a:r>
            <a:r>
              <a:rPr dirty="0" sz="1650" spc="-80">
                <a:latin typeface="Arial"/>
                <a:cs typeface="Arial"/>
              </a:rPr>
              <a:t> </a:t>
            </a:r>
            <a:r>
              <a:rPr dirty="0" sz="1650" spc="-45">
                <a:latin typeface="Arial"/>
                <a:cs typeface="Arial"/>
              </a:rPr>
              <a:t>Tower,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2019.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22765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2865" y="314126"/>
              <a:ext cx="14481234" cy="10219584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195121" y="10629893"/>
            <a:ext cx="1106995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rial"/>
                <a:cs typeface="Arial"/>
              </a:rPr>
              <a:t>Visit</a:t>
            </a:r>
            <a:r>
              <a:rPr dirty="0" sz="1650" spc="-110">
                <a:latin typeface="Arial"/>
                <a:cs typeface="Arial"/>
              </a:rPr>
              <a:t> </a:t>
            </a:r>
            <a:r>
              <a:rPr dirty="0" sz="1650" i="1">
                <a:latin typeface="Arial"/>
                <a:cs typeface="Arial"/>
              </a:rPr>
              <a:t>The</a:t>
            </a:r>
            <a:r>
              <a:rPr dirty="0" sz="1650" spc="-50" i="1">
                <a:latin typeface="Arial"/>
                <a:cs typeface="Arial"/>
              </a:rPr>
              <a:t> </a:t>
            </a:r>
            <a:r>
              <a:rPr dirty="0" sz="1650" i="1">
                <a:latin typeface="Arial"/>
                <a:cs typeface="Arial"/>
              </a:rPr>
              <a:t>Bishops</a:t>
            </a:r>
            <a:r>
              <a:rPr dirty="0" sz="1650" spc="-50" i="1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football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heritage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shop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created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by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Bishop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Auckland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Football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Club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Durham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Amateur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Football</a:t>
            </a:r>
            <a:r>
              <a:rPr dirty="0" sz="1650" spc="-7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Trust.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6095"/>
            <a:ext cx="20093940" cy="11298555"/>
            <a:chOff x="0" y="6095"/>
            <a:chExt cx="20093940" cy="112985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095"/>
              <a:ext cx="5650196" cy="1129808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278" y="250570"/>
              <a:ext cx="14439350" cy="10177700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26322" y="10522515"/>
            <a:ext cx="1212913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rial"/>
                <a:cs typeface="Arial"/>
              </a:rPr>
              <a:t>New</a:t>
            </a:r>
            <a:r>
              <a:rPr dirty="0" sz="1650" spc="-6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heritage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interpretation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has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been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installed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on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High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Bondgate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Durham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Chare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with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help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from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Bishop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Auckland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Civic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Society.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675219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7656" y="251301"/>
              <a:ext cx="14426440" cy="1017534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50697" y="10519776"/>
            <a:ext cx="1185735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rial"/>
                <a:cs typeface="Arial"/>
              </a:rPr>
              <a:t>A</a:t>
            </a:r>
            <a:r>
              <a:rPr dirty="0" sz="1650" spc="-114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new</a:t>
            </a:r>
            <a:r>
              <a:rPr dirty="0" sz="1650" spc="-6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railway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heritage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trail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has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been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established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by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People’s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Museum.</a:t>
            </a:r>
            <a:r>
              <a:rPr dirty="0" sz="1650" spc="-7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This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one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of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two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new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panels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Newton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Cap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Bank.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7245" y="388282"/>
              <a:ext cx="14416854" cy="1016637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675219" cy="11308556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57523" y="10651088"/>
            <a:ext cx="12291695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rial"/>
                <a:cs typeface="Arial"/>
              </a:rPr>
              <a:t>Newgate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Street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in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1960s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looking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towards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Market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Place.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Gregory’s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shop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(with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awning)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is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just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visible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on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righthand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side.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9773" y="0"/>
            <a:ext cx="14627826" cy="10345234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786261" y="10320704"/>
            <a:ext cx="8829675" cy="7289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59100"/>
              </a:lnSpc>
              <a:spcBef>
                <a:spcPts val="90"/>
              </a:spcBef>
            </a:pPr>
            <a:r>
              <a:rPr dirty="0" sz="1450" i="1">
                <a:latin typeface="Arial"/>
                <a:cs typeface="Arial"/>
              </a:rPr>
              <a:t>Flower</a:t>
            </a:r>
            <a:r>
              <a:rPr dirty="0" sz="1450" spc="85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Show</a:t>
            </a:r>
            <a:r>
              <a:rPr dirty="0" sz="1450" spc="90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in</a:t>
            </a:r>
            <a:r>
              <a:rPr dirty="0" sz="1450" spc="20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Auckland</a:t>
            </a:r>
            <a:r>
              <a:rPr dirty="0" sz="1450" spc="85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Park,</a:t>
            </a:r>
            <a:r>
              <a:rPr dirty="0" sz="1450" spc="90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County</a:t>
            </a:r>
            <a:r>
              <a:rPr dirty="0" sz="1450" spc="85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Durham,</a:t>
            </a:r>
            <a:r>
              <a:rPr dirty="0" sz="1450" spc="90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1859</a:t>
            </a:r>
            <a:r>
              <a:rPr dirty="0" sz="1450">
                <a:latin typeface="Arial"/>
                <a:cs typeface="Arial"/>
              </a:rPr>
              <a:t>.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Painting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by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John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Wilson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Carmichael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(1799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-</a:t>
            </a:r>
            <a:r>
              <a:rPr dirty="0" sz="1450" spc="-10">
                <a:latin typeface="Arial"/>
                <a:cs typeface="Arial"/>
              </a:rPr>
              <a:t>1868). </a:t>
            </a:r>
            <a:r>
              <a:rPr dirty="0" sz="1450">
                <a:latin typeface="Arial"/>
                <a:cs typeface="Arial"/>
              </a:rPr>
              <a:t>This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event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was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held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annually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from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1852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to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1881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attracted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crowds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over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20,000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people.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725322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3861" y="214077"/>
              <a:ext cx="14390238" cy="10443087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765180" y="10755421"/>
            <a:ext cx="11235055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>
                <a:latin typeface="Arial"/>
                <a:cs typeface="Arial"/>
              </a:rPr>
              <a:t>Lidar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(reflected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light)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1m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digital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surface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model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Auckland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Castle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Park.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©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Historic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England.</a:t>
            </a:r>
            <a:r>
              <a:rPr dirty="0" sz="1450" spc="80">
                <a:latin typeface="Arial"/>
                <a:cs typeface="Arial"/>
              </a:rPr>
              <a:t>  </a:t>
            </a:r>
            <a:r>
              <a:rPr dirty="0" sz="1450">
                <a:latin typeface="Arial"/>
                <a:cs typeface="Arial"/>
              </a:rPr>
              <a:t>Source: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Environment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Agency,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June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2007.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0732" y="0"/>
            <a:ext cx="20078065" cy="11308715"/>
            <a:chOff x="10732" y="0"/>
            <a:chExt cx="20078065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32" y="0"/>
              <a:ext cx="5673076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9870" y="432033"/>
              <a:ext cx="14428880" cy="101722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725322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8555" y="316447"/>
              <a:ext cx="14405540" cy="980889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5751408" y="10191030"/>
            <a:ext cx="13594080" cy="9023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results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aerial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investigation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mapping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by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Historic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England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which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examined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historic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air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photographs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modern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lidar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to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record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archaeological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features </a:t>
            </a:r>
            <a:r>
              <a:rPr dirty="0" sz="1450">
                <a:latin typeface="Arial"/>
                <a:cs typeface="Arial"/>
              </a:rPr>
              <a:t>across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Auckland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Castle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Park.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Mapping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©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Historic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England.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</a:pPr>
            <a:r>
              <a:rPr dirty="0" sz="1450">
                <a:latin typeface="Arial"/>
                <a:cs typeface="Arial"/>
              </a:rPr>
              <a:t>Base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map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Crown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Copyright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database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rights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2022.</a:t>
            </a:r>
            <a:r>
              <a:rPr dirty="0" sz="1450" spc="-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All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rights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reserved.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Ordnance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Survey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Licence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Number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100024900.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2659"/>
            <a:ext cx="20104100" cy="11296015"/>
            <a:chOff x="0" y="12659"/>
            <a:chExt cx="20104100" cy="112960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659"/>
              <a:ext cx="5724671" cy="1129589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1239" y="304714"/>
              <a:ext cx="14392860" cy="1014522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88725" y="10551004"/>
            <a:ext cx="10575925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>
                <a:latin typeface="Arial"/>
                <a:cs typeface="Arial"/>
              </a:rPr>
              <a:t>Archaeologist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John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Castling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shows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visitors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around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excavations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at Auckland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Castle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2021.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©</a:t>
            </a:r>
            <a:r>
              <a:rPr dirty="0" sz="1450" spc="-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Andrew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Heptinstall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Photography.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4236"/>
            <a:ext cx="20104099" cy="104918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89495" cy="11308715"/>
            <a:chOff x="0" y="0"/>
            <a:chExt cx="20089495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2697" y="439777"/>
              <a:ext cx="14376525" cy="1015675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712481" cy="11308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83780" cy="11308715"/>
            <a:chOff x="0" y="0"/>
            <a:chExt cx="2008378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712481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6632" y="345587"/>
              <a:ext cx="14376525" cy="10183922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78325" y="10627766"/>
            <a:ext cx="9140190" cy="2520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>
                <a:latin typeface="Arial"/>
                <a:cs typeface="Arial"/>
              </a:rPr>
              <a:t>Archaeologist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Caroline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Smith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with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clay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pipe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found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Bishop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Big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Dig.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©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Andrew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Heptinstall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Photography.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167"/>
            <a:ext cx="5723668" cy="1130038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3762" y="376951"/>
            <a:ext cx="5455331" cy="914108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941448" y="9584351"/>
            <a:ext cx="5210810" cy="1076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 spc="-25">
                <a:latin typeface="Arial"/>
                <a:cs typeface="Arial"/>
              </a:rPr>
              <a:t>Chair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of</a:t>
            </a:r>
            <a:r>
              <a:rPr dirty="0" sz="1450" spc="-45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the</a:t>
            </a:r>
            <a:r>
              <a:rPr dirty="0" sz="1450" spc="-50">
                <a:latin typeface="Arial"/>
                <a:cs typeface="Arial"/>
              </a:rPr>
              <a:t> </a:t>
            </a:r>
            <a:r>
              <a:rPr dirty="0" sz="1450" spc="-35">
                <a:latin typeface="Arial"/>
                <a:cs typeface="Arial"/>
              </a:rPr>
              <a:t>Heritage</a:t>
            </a:r>
            <a:r>
              <a:rPr dirty="0" sz="1450" spc="-135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Action</a:t>
            </a:r>
            <a:r>
              <a:rPr dirty="0" sz="1450" spc="-4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Zone</a:t>
            </a:r>
            <a:r>
              <a:rPr dirty="0" sz="1450" spc="-135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Advisory</a:t>
            </a:r>
            <a:r>
              <a:rPr dirty="0" sz="1450" spc="-50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Group,</a:t>
            </a:r>
            <a:r>
              <a:rPr dirty="0" sz="1450" spc="-55">
                <a:latin typeface="Arial"/>
                <a:cs typeface="Arial"/>
              </a:rPr>
              <a:t> </a:t>
            </a:r>
            <a:r>
              <a:rPr dirty="0" sz="1450" spc="-25" b="1">
                <a:latin typeface="Arial"/>
                <a:cs typeface="Arial"/>
              </a:rPr>
              <a:t>Bob </a:t>
            </a:r>
            <a:r>
              <a:rPr dirty="0" sz="1450" spc="-30" b="1">
                <a:latin typeface="Arial"/>
                <a:cs typeface="Arial"/>
              </a:rPr>
              <a:t>McManners</a:t>
            </a:r>
            <a:r>
              <a:rPr dirty="0" sz="1450" spc="-60" b="1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led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the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campaign</a:t>
            </a:r>
            <a:r>
              <a:rPr dirty="0" sz="1450" spc="-5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to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save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the</a:t>
            </a:r>
            <a:r>
              <a:rPr dirty="0" sz="1450" spc="-85">
                <a:latin typeface="Arial"/>
                <a:cs typeface="Arial"/>
              </a:rPr>
              <a:t> </a:t>
            </a:r>
            <a:r>
              <a:rPr dirty="0" sz="1450" spc="-60">
                <a:latin typeface="Arial"/>
                <a:cs typeface="Arial"/>
              </a:rPr>
              <a:t>Town</a:t>
            </a:r>
            <a:r>
              <a:rPr dirty="0" sz="1450" spc="-5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Hall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and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the </a:t>
            </a:r>
            <a:r>
              <a:rPr dirty="0" sz="1450" spc="-30">
                <a:latin typeface="Arial"/>
                <a:cs typeface="Arial"/>
              </a:rPr>
              <a:t>viaduct</a:t>
            </a:r>
            <a:r>
              <a:rPr dirty="0" sz="1450" spc="-7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in</a:t>
            </a:r>
            <a:r>
              <a:rPr dirty="0" sz="1450" spc="-65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the</a:t>
            </a:r>
            <a:r>
              <a:rPr dirty="0" sz="1450" spc="-70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1980s.</a:t>
            </a:r>
            <a:r>
              <a:rPr dirty="0" sz="1450" spc="-9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The</a:t>
            </a:r>
            <a:r>
              <a:rPr dirty="0" sz="1450" spc="-7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Civic</a:t>
            </a:r>
            <a:r>
              <a:rPr dirty="0" sz="1450" spc="-65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Society</a:t>
            </a:r>
            <a:r>
              <a:rPr dirty="0" sz="1450" spc="-65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grew</a:t>
            </a:r>
            <a:r>
              <a:rPr dirty="0" sz="1450" spc="-7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out</a:t>
            </a:r>
            <a:r>
              <a:rPr dirty="0" sz="1450" spc="-6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of</a:t>
            </a:r>
            <a:r>
              <a:rPr dirty="0" sz="1450" spc="-7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this</a:t>
            </a:r>
            <a:r>
              <a:rPr dirty="0" sz="1450" spc="-6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movement. </a:t>
            </a:r>
            <a:r>
              <a:rPr dirty="0" sz="1450">
                <a:latin typeface="Arial"/>
                <a:cs typeface="Arial"/>
              </a:rPr>
              <a:t>He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continues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to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champion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30">
                <a:latin typeface="Arial"/>
                <a:cs typeface="Arial"/>
              </a:rPr>
              <a:t>investment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in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the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35">
                <a:latin typeface="Arial"/>
                <a:cs typeface="Arial"/>
              </a:rPr>
              <a:t>historic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town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centre.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26414" y="387422"/>
            <a:ext cx="5455331" cy="9120141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3571818" y="9574541"/>
            <a:ext cx="5285740" cy="1601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>
                <a:latin typeface="Arial"/>
                <a:cs typeface="Arial"/>
              </a:rPr>
              <a:t>Retired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headteacher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Stefa</a:t>
            </a:r>
            <a:r>
              <a:rPr dirty="0" sz="1450" spc="105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McManners</a:t>
            </a:r>
            <a:r>
              <a:rPr dirty="0" sz="1450" spc="100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was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awarded</a:t>
            </a:r>
            <a:r>
              <a:rPr dirty="0" sz="1450" spc="10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MBE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impact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on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local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communities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is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known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her </a:t>
            </a:r>
            <a:r>
              <a:rPr dirty="0" sz="1450">
                <a:latin typeface="Arial"/>
                <a:cs typeface="Arial"/>
              </a:rPr>
              <a:t>tireless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volunteering.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She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is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trustee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Eleven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Arches,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was </a:t>
            </a:r>
            <a:r>
              <a:rPr dirty="0" sz="1450">
                <a:latin typeface="Arial"/>
                <a:cs typeface="Arial"/>
              </a:rPr>
              <a:t>instrumental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Kynren,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is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passionate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about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potential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of </a:t>
            </a:r>
            <a:r>
              <a:rPr dirty="0" sz="1450">
                <a:latin typeface="Arial"/>
                <a:cs typeface="Arial"/>
              </a:rPr>
              <a:t>people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Bishop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Auckland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who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make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renaissance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the </a:t>
            </a:r>
            <a:r>
              <a:rPr dirty="0" sz="1450">
                <a:latin typeface="Arial"/>
                <a:cs typeface="Arial"/>
              </a:rPr>
              <a:t>town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possible.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1595" y="9643864"/>
            <a:ext cx="964119" cy="97003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167"/>
            <a:ext cx="5723668" cy="1130038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62112" y="387422"/>
            <a:ext cx="5465802" cy="910683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908924" y="9556057"/>
            <a:ext cx="5335905" cy="551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 b="1">
                <a:latin typeface="Arial"/>
                <a:cs typeface="Arial"/>
              </a:rPr>
              <a:t>Dick</a:t>
            </a:r>
            <a:r>
              <a:rPr dirty="0" sz="1450" spc="85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Longstaff</a:t>
            </a:r>
            <a:r>
              <a:rPr dirty="0" sz="1450">
                <a:latin typeface="Arial"/>
                <a:cs typeface="Arial"/>
              </a:rPr>
              <a:t>,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secretary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9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Durham</a:t>
            </a:r>
            <a:r>
              <a:rPr dirty="0" sz="1450" spc="-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Amateur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Football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Trust,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is </a:t>
            </a:r>
            <a:r>
              <a:rPr dirty="0" sz="1450">
                <a:latin typeface="Arial"/>
                <a:cs typeface="Arial"/>
              </a:rPr>
              <a:t>daft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about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football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passing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on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sporting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social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history.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30558" y="376951"/>
            <a:ext cx="5465802" cy="913061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3675898" y="9569493"/>
            <a:ext cx="5264150" cy="1338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>
                <a:latin typeface="Arial"/>
                <a:cs typeface="Arial"/>
              </a:rPr>
              <a:t>Retirement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Barbara</a:t>
            </a:r>
            <a:r>
              <a:rPr dirty="0" sz="1450" spc="8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Laurie</a:t>
            </a:r>
            <a:r>
              <a:rPr dirty="0" sz="1450" spc="80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has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been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busy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writing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and </a:t>
            </a:r>
            <a:r>
              <a:rPr dirty="0" sz="1450">
                <a:latin typeface="Arial"/>
                <a:cs typeface="Arial"/>
              </a:rPr>
              <a:t>editing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heritage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interpretation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HAZ.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she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is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pictured </a:t>
            </a:r>
            <a:r>
              <a:rPr dirty="0" sz="1450">
                <a:latin typeface="Arial"/>
                <a:cs typeface="Arial"/>
              </a:rPr>
              <a:t>at</a:t>
            </a:r>
            <a:r>
              <a:rPr dirty="0" sz="1450" spc="5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Victorian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water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trough,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known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as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‘pant’,</a:t>
            </a:r>
            <a:r>
              <a:rPr dirty="0" sz="1450" spc="5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on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High </a:t>
            </a:r>
            <a:r>
              <a:rPr dirty="0" sz="1450">
                <a:latin typeface="Arial"/>
                <a:cs typeface="Arial"/>
              </a:rPr>
              <a:t>Bondgate,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one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two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that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Heritage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Action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Zone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has </a:t>
            </a:r>
            <a:r>
              <a:rPr dirty="0" sz="1450" spc="-10">
                <a:latin typeface="Arial"/>
                <a:cs typeface="Arial"/>
              </a:rPr>
              <a:t>restored.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90378" y="9613730"/>
            <a:ext cx="956820" cy="9670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167"/>
            <a:ext cx="5723668" cy="1130038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38813" y="376951"/>
            <a:ext cx="5476273" cy="909846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788550" y="9537209"/>
            <a:ext cx="5273675" cy="1076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>
                <a:latin typeface="Arial"/>
                <a:cs typeface="Arial"/>
              </a:rPr>
              <a:t>Readers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The</a:t>
            </a:r>
            <a:r>
              <a:rPr dirty="0" sz="1450" spc="80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Northern</a:t>
            </a:r>
            <a:r>
              <a:rPr dirty="0" sz="1450" spc="80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Echo</a:t>
            </a:r>
            <a:r>
              <a:rPr dirty="0" sz="1450" spc="80" i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may</a:t>
            </a:r>
            <a:r>
              <a:rPr dirty="0" sz="1450" spc="8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recognise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Chris</a:t>
            </a:r>
            <a:r>
              <a:rPr dirty="0" sz="1450" spc="8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Lloyd</a:t>
            </a:r>
            <a:r>
              <a:rPr dirty="0" sz="1450">
                <a:latin typeface="Arial"/>
                <a:cs typeface="Arial"/>
              </a:rPr>
              <a:t>.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As </a:t>
            </a:r>
            <a:r>
              <a:rPr dirty="0" sz="1450">
                <a:latin typeface="Arial"/>
                <a:cs typeface="Arial"/>
              </a:rPr>
              <a:t>author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regular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‘Memories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column’</a:t>
            </a:r>
            <a:r>
              <a:rPr dirty="0" sz="1450" spc="1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there’s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not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much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he </a:t>
            </a:r>
            <a:r>
              <a:rPr dirty="0" sz="1450">
                <a:latin typeface="Arial"/>
                <a:cs typeface="Arial"/>
              </a:rPr>
              <a:t>doesn’t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know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about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places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people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spc="-35">
                <a:latin typeface="Arial"/>
                <a:cs typeface="Arial"/>
              </a:rPr>
              <a:t>of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4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past.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29251" y="380824"/>
            <a:ext cx="5471749" cy="908485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3279377" y="9532084"/>
            <a:ext cx="5250815" cy="1076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 b="1">
                <a:latin typeface="Arial"/>
                <a:cs typeface="Arial"/>
              </a:rPr>
              <a:t>Lesley</a:t>
            </a:r>
            <a:r>
              <a:rPr dirty="0" sz="1450" spc="65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husband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Sam</a:t>
            </a:r>
            <a:r>
              <a:rPr dirty="0" sz="1450" spc="65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Zair</a:t>
            </a:r>
            <a:r>
              <a:rPr dirty="0" sz="1450" spc="70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are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fifth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generation</a:t>
            </a:r>
            <a:r>
              <a:rPr dirty="0" sz="1450" spc="7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Zairs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Bishop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Auckland.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Sam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Zair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serves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on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Heritage</a:t>
            </a:r>
            <a:r>
              <a:rPr dirty="0" sz="1450" spc="-1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Action </a:t>
            </a:r>
            <a:r>
              <a:rPr dirty="0" sz="1450">
                <a:latin typeface="Arial"/>
                <a:cs typeface="Arial"/>
              </a:rPr>
              <a:t>Zone</a:t>
            </a:r>
            <a:r>
              <a:rPr dirty="0" sz="1450" spc="-3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Advisory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Board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Lesley,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Sam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and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son</a:t>
            </a:r>
            <a:r>
              <a:rPr dirty="0" sz="1450" spc="-2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Adam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serve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on </a:t>
            </a:r>
            <a:r>
              <a:rPr dirty="0" sz="1450">
                <a:latin typeface="Arial"/>
                <a:cs typeface="Arial"/>
              </a:rPr>
              <a:t>Bishop</a:t>
            </a:r>
            <a:r>
              <a:rPr dirty="0" sz="1450" spc="-4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Auckland</a:t>
            </a:r>
            <a:r>
              <a:rPr dirty="0" sz="1450" spc="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Town</a:t>
            </a:r>
            <a:r>
              <a:rPr dirty="0" sz="1450" spc="4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Council.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167"/>
            <a:ext cx="5723668" cy="11300388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17966" y="376951"/>
            <a:ext cx="5528627" cy="9193437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969155" y="9634538"/>
            <a:ext cx="5315585" cy="813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>
                <a:latin typeface="Arial"/>
                <a:cs typeface="Arial"/>
              </a:rPr>
              <a:t>Responsible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refurbishment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60">
                <a:latin typeface="Arial"/>
                <a:cs typeface="Arial"/>
              </a:rPr>
              <a:t> </a:t>
            </a:r>
            <a:r>
              <a:rPr dirty="0" sz="1450" spc="-25">
                <a:latin typeface="Arial"/>
                <a:cs typeface="Arial"/>
              </a:rPr>
              <a:t>Town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Hall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1980s, </a:t>
            </a:r>
            <a:r>
              <a:rPr dirty="0" sz="1450" b="1">
                <a:latin typeface="Arial"/>
                <a:cs typeface="Arial"/>
              </a:rPr>
              <a:t>Gillian</a:t>
            </a:r>
            <a:r>
              <a:rPr dirty="0" sz="1450" spc="-4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Wales</a:t>
            </a:r>
            <a:r>
              <a:rPr dirty="0" sz="1450">
                <a:latin typeface="Arial"/>
                <a:cs typeface="Arial"/>
              </a:rPr>
              <a:t>,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has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passion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mining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art.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Here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she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talks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about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establishment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of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mining</a:t>
            </a:r>
            <a:r>
              <a:rPr dirty="0" sz="1450" spc="-3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art</a:t>
            </a:r>
            <a:r>
              <a:rPr dirty="0" sz="1450" spc="-4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collection.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18889" y="376951"/>
            <a:ext cx="5580981" cy="921371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3467977" y="9652461"/>
            <a:ext cx="5369560" cy="813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>
                <a:latin typeface="Arial"/>
                <a:cs typeface="Arial"/>
              </a:rPr>
              <a:t>Local</a:t>
            </a:r>
            <a:r>
              <a:rPr dirty="0" sz="1450" spc="5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historian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Tom</a:t>
            </a:r>
            <a:r>
              <a:rPr dirty="0" sz="1450" spc="60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Hutchinson</a:t>
            </a:r>
            <a:r>
              <a:rPr dirty="0" sz="1450" spc="55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is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well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known</a:t>
            </a:r>
            <a:r>
              <a:rPr dirty="0" sz="1450" spc="5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for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his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books </a:t>
            </a:r>
            <a:r>
              <a:rPr dirty="0" sz="1450">
                <a:latin typeface="Arial"/>
                <a:cs typeface="Arial"/>
              </a:rPr>
              <a:t>about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Bishop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Auckland.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Here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you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can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hear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him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talking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about</a:t>
            </a:r>
            <a:r>
              <a:rPr dirty="0" sz="1450" spc="80">
                <a:latin typeface="Arial"/>
                <a:cs typeface="Arial"/>
              </a:rPr>
              <a:t> </a:t>
            </a:r>
            <a:r>
              <a:rPr dirty="0" sz="1450" spc="-20">
                <a:latin typeface="Arial"/>
                <a:cs typeface="Arial"/>
              </a:rPr>
              <a:t>life </a:t>
            </a:r>
            <a:r>
              <a:rPr dirty="0" sz="1450">
                <a:latin typeface="Arial"/>
                <a:cs typeface="Arial"/>
              </a:rPr>
              <a:t>‘Down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Batts’.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23021" y="9687128"/>
            <a:ext cx="981760" cy="98176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432511" y="9732742"/>
            <a:ext cx="981760" cy="9817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0" y="0"/>
            <a:ext cx="5722374" cy="1130855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4726" y="376951"/>
            <a:ext cx="5444860" cy="913061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923722" y="9570986"/>
            <a:ext cx="5326380" cy="813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8800"/>
              </a:lnSpc>
              <a:spcBef>
                <a:spcPts val="95"/>
              </a:spcBef>
            </a:pP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-2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volunteer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with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Bishop</a:t>
            </a:r>
            <a:r>
              <a:rPr dirty="0" sz="1450" spc="75" i="1">
                <a:latin typeface="Arial"/>
                <a:cs typeface="Arial"/>
              </a:rPr>
              <a:t> </a:t>
            </a:r>
            <a:r>
              <a:rPr dirty="0" sz="1450" i="1">
                <a:latin typeface="Arial"/>
                <a:cs typeface="Arial"/>
              </a:rPr>
              <a:t>FM</a:t>
            </a:r>
            <a:r>
              <a:rPr dirty="0" sz="1450" spc="75" i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radio,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Gillian</a:t>
            </a:r>
            <a:r>
              <a:rPr dirty="0" sz="1450" spc="75" b="1">
                <a:latin typeface="Arial"/>
                <a:cs typeface="Arial"/>
              </a:rPr>
              <a:t> </a:t>
            </a:r>
            <a:r>
              <a:rPr dirty="0" sz="1450" b="1">
                <a:latin typeface="Arial"/>
                <a:cs typeface="Arial"/>
              </a:rPr>
              <a:t>Campbell</a:t>
            </a:r>
            <a:r>
              <a:rPr dirty="0" sz="1450" spc="80" b="1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has</a:t>
            </a:r>
            <a:r>
              <a:rPr dirty="0" sz="1450" spc="75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played </a:t>
            </a: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key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role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in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promoting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the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annual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Heritage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Festival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to</a:t>
            </a:r>
            <a:r>
              <a:rPr dirty="0" sz="1450" spc="6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a</a:t>
            </a:r>
            <a:r>
              <a:rPr dirty="0" sz="1450" spc="60">
                <a:latin typeface="Arial"/>
                <a:cs typeface="Arial"/>
              </a:rPr>
              <a:t> </a:t>
            </a:r>
            <a:r>
              <a:rPr dirty="0" sz="1450" spc="-10">
                <a:latin typeface="Arial"/>
                <a:cs typeface="Arial"/>
              </a:rPr>
              <a:t>wider audience.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3490030" y="2679780"/>
            <a:ext cx="5645785" cy="5093335"/>
          </a:xfrm>
          <a:prstGeom prst="rect">
            <a:avLst/>
          </a:prstGeom>
        </p:spPr>
        <p:txBody>
          <a:bodyPr wrap="square" lIns="0" tIns="74930" rIns="0" bIns="0" rtlCol="0" vert="horz">
            <a:spAutoFit/>
          </a:bodyPr>
          <a:lstStyle/>
          <a:p>
            <a:pPr marL="12700" marR="1378585">
              <a:lnSpc>
                <a:spcPts val="6600"/>
              </a:lnSpc>
              <a:spcBef>
                <a:spcPts val="590"/>
              </a:spcBef>
            </a:pPr>
            <a:r>
              <a:rPr dirty="0" sz="5750" spc="-90" b="1">
                <a:latin typeface="Arial"/>
                <a:cs typeface="Arial"/>
              </a:rPr>
              <a:t>‘Bishop</a:t>
            </a:r>
            <a:r>
              <a:rPr dirty="0" sz="5750" spc="-285" b="1">
                <a:latin typeface="Arial"/>
                <a:cs typeface="Arial"/>
              </a:rPr>
              <a:t> </a:t>
            </a:r>
            <a:r>
              <a:rPr dirty="0" sz="5750" spc="-25" b="1">
                <a:latin typeface="Arial"/>
                <a:cs typeface="Arial"/>
              </a:rPr>
              <a:t>FM </a:t>
            </a:r>
            <a:r>
              <a:rPr dirty="0" sz="5750" spc="-60" b="1">
                <a:latin typeface="Arial"/>
                <a:cs typeface="Arial"/>
              </a:rPr>
              <a:t>will</a:t>
            </a:r>
            <a:r>
              <a:rPr dirty="0" sz="5750" spc="-330" b="1">
                <a:latin typeface="Arial"/>
                <a:cs typeface="Arial"/>
              </a:rPr>
              <a:t> </a:t>
            </a:r>
            <a:r>
              <a:rPr dirty="0" sz="5750" spc="-114" b="1">
                <a:latin typeface="Arial"/>
                <a:cs typeface="Arial"/>
              </a:rPr>
              <a:t>continue </a:t>
            </a:r>
            <a:r>
              <a:rPr dirty="0" sz="5750" b="1">
                <a:latin typeface="Arial"/>
                <a:cs typeface="Arial"/>
              </a:rPr>
              <a:t>to</a:t>
            </a:r>
            <a:r>
              <a:rPr dirty="0" sz="5750" spc="-345" b="1">
                <a:latin typeface="Arial"/>
                <a:cs typeface="Arial"/>
              </a:rPr>
              <a:t> </a:t>
            </a:r>
            <a:r>
              <a:rPr dirty="0" sz="5750" spc="-20" b="1">
                <a:latin typeface="Arial"/>
                <a:cs typeface="Arial"/>
              </a:rPr>
              <a:t>help </a:t>
            </a:r>
            <a:r>
              <a:rPr dirty="0" sz="5750" spc="-95" b="1">
                <a:latin typeface="Arial"/>
                <a:cs typeface="Arial"/>
              </a:rPr>
              <a:t>organise</a:t>
            </a:r>
            <a:r>
              <a:rPr dirty="0" sz="5750" spc="-280" b="1">
                <a:latin typeface="Arial"/>
                <a:cs typeface="Arial"/>
              </a:rPr>
              <a:t> </a:t>
            </a:r>
            <a:r>
              <a:rPr dirty="0" sz="5750" spc="-25" b="1">
                <a:latin typeface="Arial"/>
                <a:cs typeface="Arial"/>
              </a:rPr>
              <a:t>the</a:t>
            </a:r>
            <a:endParaRPr sz="5750">
              <a:latin typeface="Arial"/>
              <a:cs typeface="Arial"/>
            </a:endParaRPr>
          </a:p>
          <a:p>
            <a:pPr marL="12700">
              <a:lnSpc>
                <a:spcPts val="6260"/>
              </a:lnSpc>
            </a:pPr>
            <a:r>
              <a:rPr dirty="0" sz="5750" spc="-100" b="1">
                <a:latin typeface="Arial"/>
                <a:cs typeface="Arial"/>
              </a:rPr>
              <a:t>Heritage</a:t>
            </a:r>
            <a:r>
              <a:rPr dirty="0" sz="5750" spc="-275" b="1">
                <a:latin typeface="Arial"/>
                <a:cs typeface="Arial"/>
              </a:rPr>
              <a:t> </a:t>
            </a:r>
            <a:r>
              <a:rPr dirty="0" sz="5750" spc="-90" b="1">
                <a:latin typeface="Arial"/>
                <a:cs typeface="Arial"/>
              </a:rPr>
              <a:t>Festival</a:t>
            </a:r>
            <a:endParaRPr sz="5750">
              <a:latin typeface="Arial"/>
              <a:cs typeface="Arial"/>
            </a:endParaRPr>
          </a:p>
          <a:p>
            <a:pPr marL="12700">
              <a:lnSpc>
                <a:spcPts val="6750"/>
              </a:lnSpc>
            </a:pPr>
            <a:r>
              <a:rPr dirty="0" sz="5750" b="1">
                <a:latin typeface="Arial"/>
                <a:cs typeface="Arial"/>
              </a:rPr>
              <a:t>in</a:t>
            </a:r>
            <a:r>
              <a:rPr dirty="0" sz="5750" spc="-325" b="1">
                <a:latin typeface="Arial"/>
                <a:cs typeface="Arial"/>
              </a:rPr>
              <a:t> </a:t>
            </a:r>
            <a:r>
              <a:rPr dirty="0" sz="5750" spc="-90" b="1">
                <a:latin typeface="Arial"/>
                <a:cs typeface="Arial"/>
              </a:rPr>
              <a:t>future</a:t>
            </a:r>
            <a:r>
              <a:rPr dirty="0" sz="5750" spc="-305" b="1">
                <a:latin typeface="Arial"/>
                <a:cs typeface="Arial"/>
              </a:rPr>
              <a:t> </a:t>
            </a:r>
            <a:r>
              <a:rPr dirty="0" sz="5750" spc="-10" b="1">
                <a:latin typeface="Arial"/>
                <a:cs typeface="Arial"/>
              </a:rPr>
              <a:t>years’</a:t>
            </a:r>
            <a:endParaRPr sz="5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49" y="542407"/>
            <a:ext cx="20077797" cy="99578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630693" y="4598255"/>
            <a:ext cx="6842759" cy="1154430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95"/>
              </a:spcBef>
            </a:pPr>
            <a:r>
              <a:rPr dirty="0" sz="2700">
                <a:latin typeface="Arial"/>
                <a:cs typeface="Arial"/>
              </a:rPr>
              <a:t>Portrait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photography by</a:t>
            </a:r>
            <a:r>
              <a:rPr dirty="0" sz="2700" spc="-5">
                <a:latin typeface="Arial"/>
                <a:cs typeface="Arial"/>
              </a:rPr>
              <a:t> </a:t>
            </a:r>
            <a:r>
              <a:rPr dirty="0" sz="2700" b="1">
                <a:latin typeface="Arial"/>
                <a:cs typeface="Arial"/>
              </a:rPr>
              <a:t>Andrew </a:t>
            </a:r>
            <a:r>
              <a:rPr dirty="0" sz="2700" spc="-10" b="1">
                <a:latin typeface="Arial"/>
                <a:cs typeface="Arial"/>
              </a:rPr>
              <a:t>Heptinstall</a:t>
            </a:r>
            <a:endParaRPr sz="27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dirty="0" sz="2700">
                <a:latin typeface="Arial"/>
                <a:cs typeface="Arial"/>
              </a:rPr>
              <a:t>Exhibition</a:t>
            </a:r>
            <a:r>
              <a:rPr dirty="0" sz="2700" spc="-10">
                <a:latin typeface="Arial"/>
                <a:cs typeface="Arial"/>
              </a:rPr>
              <a:t> </a:t>
            </a:r>
            <a:r>
              <a:rPr dirty="0" sz="2700">
                <a:latin typeface="Arial"/>
                <a:cs typeface="Arial"/>
              </a:rPr>
              <a:t>design by </a:t>
            </a:r>
            <a:r>
              <a:rPr dirty="0" sz="2700" b="1">
                <a:latin typeface="Arial"/>
                <a:cs typeface="Arial"/>
              </a:rPr>
              <a:t>Red Square</a:t>
            </a:r>
            <a:r>
              <a:rPr dirty="0" sz="2700" spc="5" b="1">
                <a:latin typeface="Arial"/>
                <a:cs typeface="Arial"/>
              </a:rPr>
              <a:t> </a:t>
            </a:r>
            <a:r>
              <a:rPr dirty="0" sz="2700" spc="-10" b="1">
                <a:latin typeface="Arial"/>
                <a:cs typeface="Arial"/>
              </a:rPr>
              <a:t>Design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852"/>
            <a:ext cx="20104100" cy="11294745"/>
            <a:chOff x="0" y="3852"/>
            <a:chExt cx="20104100" cy="112947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5667" y="349797"/>
              <a:ext cx="15988432" cy="103452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852"/>
              <a:ext cx="6911013" cy="112942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90130" cy="11308715"/>
            <a:chOff x="0" y="0"/>
            <a:chExt cx="20090130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360037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6995" y="356010"/>
              <a:ext cx="14732535" cy="10376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097115" cy="11308715"/>
            <a:chOff x="0" y="0"/>
            <a:chExt cx="20097115" cy="1130871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360037" cy="1130855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3556" y="324597"/>
              <a:ext cx="14743006" cy="103871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" y="359374"/>
            <a:ext cx="20083158" cy="9968282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79698" y="10379237"/>
            <a:ext cx="10581640" cy="59055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650">
                <a:latin typeface="Arial"/>
                <a:cs typeface="Arial"/>
              </a:rPr>
              <a:t>Spot</a:t>
            </a:r>
            <a:r>
              <a:rPr dirty="0" sz="1650" spc="-7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differences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between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these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aerial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photographs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taken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over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70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years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apart.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Bishop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Auckland,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17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May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1947.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sz="1450">
                <a:latin typeface="Arial"/>
                <a:cs typeface="Arial"/>
              </a:rPr>
              <a:t>©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Historic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England Archive, Aerofilms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Collection,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Ref</a:t>
            </a:r>
            <a:r>
              <a:rPr dirty="0" sz="1450" spc="100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EAW005553</a:t>
            </a:r>
            <a:r>
              <a:rPr dirty="0" sz="1450" spc="95">
                <a:latin typeface="Arial"/>
                <a:cs typeface="Arial"/>
              </a:rPr>
              <a:t> </a:t>
            </a:r>
            <a:r>
              <a:rPr dirty="0" sz="1450">
                <a:latin typeface="Arial"/>
                <a:cs typeface="Arial"/>
              </a:rPr>
              <a:t>Flight </a:t>
            </a:r>
            <a:r>
              <a:rPr dirty="0" sz="1450" spc="-10">
                <a:latin typeface="Arial"/>
                <a:cs typeface="Arial"/>
              </a:rPr>
              <a:t>AFL19470517.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4275"/>
            <a:ext cx="20104099" cy="10123313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47137" y="10455020"/>
            <a:ext cx="19116675" cy="600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100"/>
              </a:spcBef>
            </a:pPr>
            <a:r>
              <a:rPr dirty="0" sz="1650">
                <a:latin typeface="Arial"/>
                <a:cs typeface="Arial"/>
              </a:rPr>
              <a:t>‘On</a:t>
            </a:r>
            <a:r>
              <a:rPr dirty="0" sz="1650" spc="-7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Map’</a:t>
            </a:r>
            <a:r>
              <a:rPr dirty="0" sz="1650" spc="-10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was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co-</a:t>
            </a:r>
            <a:r>
              <a:rPr dirty="0" sz="1650">
                <a:latin typeface="Arial"/>
                <a:cs typeface="Arial"/>
              </a:rPr>
              <a:t>created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by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textile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artist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Gillian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Arnold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with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schools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local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20">
                <a:latin typeface="Arial"/>
                <a:cs typeface="Arial"/>
              </a:rPr>
              <a:t>community.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Hundreds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of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people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were</a:t>
            </a:r>
            <a:r>
              <a:rPr dirty="0" sz="1650" spc="-4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involved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in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drawing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buildings,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cultural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landmarks,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people,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items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objects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to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bring</a:t>
            </a:r>
            <a:r>
              <a:rPr dirty="0" sz="1650" spc="50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Bishop</a:t>
            </a:r>
            <a:r>
              <a:rPr dirty="0" sz="1650" spc="-10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Auckland</a:t>
            </a:r>
            <a:r>
              <a:rPr dirty="0" sz="1650" spc="-4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to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life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in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new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and</a:t>
            </a:r>
            <a:r>
              <a:rPr dirty="0" sz="1650" spc="-3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artistic</a:t>
            </a:r>
            <a:r>
              <a:rPr dirty="0" sz="1650" spc="-35">
                <a:latin typeface="Arial"/>
                <a:cs typeface="Arial"/>
              </a:rPr>
              <a:t> </a:t>
            </a:r>
            <a:r>
              <a:rPr dirty="0" sz="1650" spc="-20">
                <a:latin typeface="Arial"/>
                <a:cs typeface="Arial"/>
              </a:rPr>
              <a:t>way.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"/>
            <a:ext cx="20098385" cy="11293475"/>
            <a:chOff x="0" y="1"/>
            <a:chExt cx="20098385" cy="112934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5664081" cy="1129321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8835" y="345539"/>
              <a:ext cx="14439350" cy="1017526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6236723" y="10613941"/>
            <a:ext cx="9555480" cy="276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50">
                <a:latin typeface="Arial"/>
                <a:cs typeface="Arial"/>
              </a:rPr>
              <a:t>A</a:t>
            </a:r>
            <a:r>
              <a:rPr dirty="0" sz="1650" spc="-114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contractor</a:t>
            </a:r>
            <a:r>
              <a:rPr dirty="0" sz="1650" spc="-8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from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Heritage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Consolidation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Ltd</a:t>
            </a:r>
            <a:r>
              <a:rPr dirty="0" sz="1650" spc="-55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work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on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the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West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Mural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Wall</a:t>
            </a:r>
            <a:r>
              <a:rPr dirty="0" sz="1650" spc="-75">
                <a:latin typeface="Arial"/>
                <a:cs typeface="Arial"/>
              </a:rPr>
              <a:t> </a:t>
            </a:r>
            <a:r>
              <a:rPr dirty="0" sz="1650" spc="-40">
                <a:latin typeface="Arial"/>
                <a:cs typeface="Arial"/>
              </a:rPr>
              <a:t>Tower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of</a:t>
            </a:r>
            <a:r>
              <a:rPr dirty="0" sz="1650" spc="-114">
                <a:latin typeface="Arial"/>
                <a:cs typeface="Arial"/>
              </a:rPr>
              <a:t> </a:t>
            </a:r>
            <a:r>
              <a:rPr dirty="0" sz="1650">
                <a:latin typeface="Arial"/>
                <a:cs typeface="Arial"/>
              </a:rPr>
              <a:t>Auckland</a:t>
            </a:r>
            <a:r>
              <a:rPr dirty="0" sz="1650" spc="-50">
                <a:latin typeface="Arial"/>
                <a:cs typeface="Arial"/>
              </a:rPr>
              <a:t> </a:t>
            </a:r>
            <a:r>
              <a:rPr dirty="0" sz="1650" spc="-10">
                <a:latin typeface="Arial"/>
                <a:cs typeface="Arial"/>
              </a:rPr>
              <a:t>Castle.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 HAZ</dc:title>
  <dcterms:created xsi:type="dcterms:W3CDTF">2022-11-13T16:52:10Z</dcterms:created>
  <dcterms:modified xsi:type="dcterms:W3CDTF">2022-11-13T16:52:10Z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2022-11-13T00:00:00Z</vt:filetime>
  </property>
  <property fmtid="{D5CDD505-2E9C-101B-9397-08002B2CF9AE}" pid="3" name="Creator">
    <vt:lpwstr>Keynote</vt:lpwstr>
  </property>
  <property fmtid="{D5CDD505-2E9C-101B-9397-08002B2CF9AE}" pid="4" name="LastSaved">
    <vt:filetime>2022-11-13T00:00:00Z</vt:filetime>
  </property>
  <property fmtid="{D5CDD505-2E9C-101B-9397-08002B2CF9AE}" pid="5" name="Producer">
    <vt:lpwstr>macOS Version 12.5.1 (Build 21G83) Quartz PDFContext</vt:lpwstr>
  </property>
</Properties>
</file>